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59"/>
    <p:restoredTop sz="96327"/>
  </p:normalViewPr>
  <p:slideViewPr>
    <p:cSldViewPr snapToGrid="0">
      <p:cViewPr varScale="1">
        <p:scale>
          <a:sx n="142" d="100"/>
          <a:sy n="142" d="100"/>
        </p:scale>
        <p:origin x="20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44F2167A-7A69-AB99-BF3E-1CCAA3D2E7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47844" y="5409697"/>
            <a:ext cx="1249233" cy="125822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074875C-93A7-2B34-9073-A4584C6D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347" y="1709738"/>
            <a:ext cx="6627169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C399E6A-AE4E-5DDE-A2FB-221155D1C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42347" y="4589463"/>
            <a:ext cx="6627170" cy="1500187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AF0BABB-F690-9878-414F-074FA648AF6D}"/>
              </a:ext>
            </a:extLst>
          </p:cNvPr>
          <p:cNvCxnSpPr>
            <a:cxnSpLocks/>
          </p:cNvCxnSpPr>
          <p:nvPr userDrawn="1"/>
        </p:nvCxnSpPr>
        <p:spPr>
          <a:xfrm>
            <a:off x="4676503" y="4562475"/>
            <a:ext cx="6893013" cy="0"/>
          </a:xfrm>
          <a:prstGeom prst="line">
            <a:avLst/>
          </a:prstGeom>
          <a:ln w="5715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659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97C6-4ADE-77B7-3279-43A227124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9BA2A-FA94-A0E5-4ACE-6B2C95C6C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9F25D-8ACB-8B7A-4B98-52F41C50B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9254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280" y="1709738"/>
            <a:ext cx="662716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0280" y="4589463"/>
            <a:ext cx="662717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7DD87A3C-26F4-CB51-8C92-D0F2F9C19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4073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65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6601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72F63-25C6-3D15-9445-B7F07FBE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15A7B-F7AF-EDD6-123E-2600C8AE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6426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6B54E-FD6B-D26F-EF9D-17D187B96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D3865-D8C0-222B-A154-8DDC71672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8C7A7C-EE2B-7763-9D16-4B626E02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408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9625-8E4C-4710-1D10-A1DBC062B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77EFA-B99A-AEFA-B2D8-647FD2123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0E605-8044-A66C-B8ED-26C9FEB71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62158-164E-3310-14D2-C1A3C4BD6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95A96-76BE-205E-A772-81AED829B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85283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14D44-C6E3-1E1F-6259-55B55248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2655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522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3177-CB3C-EC20-1BF1-A19B4C658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34E9A-97FD-5CAB-EEFB-F54078699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75561-9214-7F50-A4FF-1A08EF5B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71770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97C6-4ADE-77B7-3279-43A227124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9BA2A-FA94-A0E5-4ACE-6B2C95C6C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9F25D-8ACB-8B7A-4B98-52F41C50B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3104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280" y="1709738"/>
            <a:ext cx="662716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0280" y="4589463"/>
            <a:ext cx="662717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6540DF0C-BE0E-9A26-0D7B-CBCA5B21E4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4073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33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5487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72F63-25C6-3D15-9445-B7F07FBE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15A7B-F7AF-EDD6-123E-2600C8AE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278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6B54E-FD6B-D26F-EF9D-17D187B96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D3865-D8C0-222B-A154-8DDC71672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8C7A7C-EE2B-7763-9D16-4B626E02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681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9625-8E4C-4710-1D10-A1DBC062B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77EFA-B99A-AEFA-B2D8-647FD2123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0E605-8044-A66C-B8ED-26C9FEB71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62158-164E-3310-14D2-C1A3C4BD6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95A96-76BE-205E-A772-81AED829B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0075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14D44-C6E3-1E1F-6259-55B55248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9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289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3177-CB3C-EC20-1BF1-A19B4C658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34E9A-97FD-5CAB-EEFB-F54078699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75561-9214-7F50-A4FF-1A08EF5B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7582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0E8C5E-1B28-EB5B-A3E4-B8164366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4C205-99C8-5E8D-49CF-5FDB72662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36E09DD6-E37A-A0FF-0B6E-2E6C2C578A72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10644349" y="5409697"/>
            <a:ext cx="1252728" cy="126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222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8" r:id="rId4"/>
    <p:sldLayoutId id="2147483659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DBDB0-E78B-CBF0-13C7-22084B07E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Network Traffic Botnet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E28A9-471D-CAF2-6A72-BDBDEA9BC7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Kate </a:t>
            </a:r>
            <a:r>
              <a:rPr lang="en-US" dirty="0" err="1"/>
              <a:t>Stadelman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065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232CB-784C-3A12-4DD6-A4227643E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Overview &amp;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2779C-9152-8449-B01A-A106364CF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8754" y="2129245"/>
            <a:ext cx="7040880" cy="404771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800" dirty="0"/>
              <a:t>First Proposed by Tim Kam Ho in 1995</a:t>
            </a:r>
          </a:p>
          <a:p>
            <a:pPr>
              <a:spcAft>
                <a:spcPts val="600"/>
              </a:spcAft>
            </a:pPr>
            <a:r>
              <a:rPr lang="en-US" sz="2800" dirty="0"/>
              <a:t>Ensemble Machine Learning Algorithm</a:t>
            </a:r>
          </a:p>
          <a:p>
            <a:pPr>
              <a:spcAft>
                <a:spcPts val="600"/>
              </a:spcAft>
            </a:pPr>
            <a:r>
              <a:rPr lang="en-US" sz="2800" dirty="0"/>
              <a:t>Performs Classification &amp; Regression Tasks</a:t>
            </a:r>
          </a:p>
          <a:p>
            <a:pPr>
              <a:spcAft>
                <a:spcPts val="600"/>
              </a:spcAft>
            </a:pPr>
            <a:r>
              <a:rPr lang="en-US" sz="2800" dirty="0"/>
              <a:t>Handles Large Data Sets with High Dimensionality</a:t>
            </a:r>
          </a:p>
          <a:p>
            <a:pPr>
              <a:spcAft>
                <a:spcPts val="600"/>
              </a:spcAft>
            </a:pPr>
            <a:r>
              <a:rPr lang="en-US" sz="2800" dirty="0"/>
              <a:t>Bagging (Bootstrapping Aggregation)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A94CFC-CD73-DB88-7B80-AA0E12ABD135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Random Forest</a:t>
            </a:r>
          </a:p>
        </p:txBody>
      </p:sp>
      <p:pic>
        <p:nvPicPr>
          <p:cNvPr id="6" name="Picture 5" descr="A dirt path through a forest&#10;&#10;Description automatically generated with medium confidence">
            <a:extLst>
              <a:ext uri="{FF2B5EF4-FFF2-40B4-BE49-F238E27FC236}">
                <a16:creationId xmlns:a16="http://schemas.microsoft.com/office/drawing/2014/main" id="{50D99C84-724E-EB16-B65D-8FFC25220D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12882"/>
          <a:stretch/>
        </p:blipFill>
        <p:spPr>
          <a:xfrm>
            <a:off x="979715" y="1825625"/>
            <a:ext cx="3607530" cy="41903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45956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C0FA5-F46B-A29D-F52D-7A96737B2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Overview &amp; Description</a:t>
            </a:r>
          </a:p>
        </p:txBody>
      </p:sp>
      <p:pic>
        <p:nvPicPr>
          <p:cNvPr id="4" name="Picture 3" descr="Chart, radar chart&#10;&#10;Description automatically generated">
            <a:extLst>
              <a:ext uri="{FF2B5EF4-FFF2-40B4-BE49-F238E27FC236}">
                <a16:creationId xmlns:a16="http://schemas.microsoft.com/office/drawing/2014/main" id="{486668BD-CC8B-CC8F-BF2D-3B4AFF508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797050"/>
            <a:ext cx="609600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77792D-15EA-04A0-7534-74BDA8AEC21B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2138879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AE137-94B4-3D9A-92B3-6C6BF686B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AA4FACC-02C4-52D8-539F-C40CD4E7265E}"/>
              </a:ext>
            </a:extLst>
          </p:cNvPr>
          <p:cNvSpPr txBox="1">
            <a:spLocks/>
          </p:cNvSpPr>
          <p:nvPr/>
        </p:nvSpPr>
        <p:spPr>
          <a:xfrm>
            <a:off x="7277354" y="1905181"/>
            <a:ext cx="4078549" cy="44219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500" dirty="0">
                <a:solidFill>
                  <a:schemeClr val="tx1"/>
                </a:solidFill>
              </a:rPr>
              <a:t>Confusion Matrix</a:t>
            </a:r>
          </a:p>
          <a:p>
            <a:pPr marL="0" indent="0" algn="ctr">
              <a:buNone/>
            </a:pPr>
            <a:endParaRPr lang="en-US" sz="2600" dirty="0">
              <a:solidFill>
                <a:schemeClr val="accent1"/>
              </a:solidFill>
            </a:endParaRPr>
          </a:p>
          <a:p>
            <a:pPr marL="0" indent="0" algn="ctr">
              <a:buNone/>
            </a:pPr>
            <a:endParaRPr lang="en-US" sz="2600" dirty="0">
              <a:solidFill>
                <a:schemeClr val="accent1"/>
              </a:solidFill>
            </a:endParaRPr>
          </a:p>
          <a:p>
            <a:pPr marL="0" indent="0" algn="ctr">
              <a:buNone/>
            </a:pPr>
            <a:endParaRPr lang="en-US" sz="2600" dirty="0">
              <a:solidFill>
                <a:schemeClr val="accent1"/>
              </a:solidFill>
            </a:endParaRPr>
          </a:p>
          <a:p>
            <a:pPr marL="0" indent="0" algn="ctr">
              <a:buNone/>
            </a:pPr>
            <a:endParaRPr lang="en-US" sz="19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sz="3500" dirty="0">
                <a:solidFill>
                  <a:schemeClr val="tx1"/>
                </a:solidFill>
              </a:rPr>
              <a:t>Parameters</a:t>
            </a:r>
          </a:p>
          <a:p>
            <a:pPr marL="342900" indent="-342900"/>
            <a:r>
              <a:rPr lang="en-US" sz="2800" dirty="0"/>
              <a:t>Variables @ Each Split: 5</a:t>
            </a:r>
          </a:p>
          <a:p>
            <a:pPr marL="342900" indent="-342900"/>
            <a:r>
              <a:rPr lang="en-US" sz="2800" dirty="0"/>
              <a:t>Trees: 300</a:t>
            </a:r>
          </a:p>
          <a:p>
            <a:pPr marL="342900" indent="-342900">
              <a:spcAft>
                <a:spcPts val="2400"/>
              </a:spcAft>
            </a:pPr>
            <a:r>
              <a:rPr lang="en-US" sz="2800" dirty="0"/>
              <a:t>Max Nodes: 5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6C310DCD-A99F-037F-E46E-EBF1B0270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22" y="1905181"/>
            <a:ext cx="6416362" cy="3959812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9850B19-EE3F-0CE0-F42B-A6CCB352D3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336811"/>
              </p:ext>
            </p:extLst>
          </p:nvPr>
        </p:nvGraphicFramePr>
        <p:xfrm>
          <a:off x="7120599" y="2464140"/>
          <a:ext cx="4628920" cy="10972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157230">
                  <a:extLst>
                    <a:ext uri="{9D8B030D-6E8A-4147-A177-3AD203B41FA5}">
                      <a16:colId xmlns:a16="http://schemas.microsoft.com/office/drawing/2014/main" val="3540592455"/>
                    </a:ext>
                  </a:extLst>
                </a:gridCol>
                <a:gridCol w="1157230">
                  <a:extLst>
                    <a:ext uri="{9D8B030D-6E8A-4147-A177-3AD203B41FA5}">
                      <a16:colId xmlns:a16="http://schemas.microsoft.com/office/drawing/2014/main" val="769587776"/>
                    </a:ext>
                  </a:extLst>
                </a:gridCol>
                <a:gridCol w="1157230">
                  <a:extLst>
                    <a:ext uri="{9D8B030D-6E8A-4147-A177-3AD203B41FA5}">
                      <a16:colId xmlns:a16="http://schemas.microsoft.com/office/drawing/2014/main" val="2872595235"/>
                    </a:ext>
                  </a:extLst>
                </a:gridCol>
                <a:gridCol w="1157230">
                  <a:extLst>
                    <a:ext uri="{9D8B030D-6E8A-4147-A177-3AD203B41FA5}">
                      <a16:colId xmlns:a16="http://schemas.microsoft.com/office/drawing/2014/main" val="2279096134"/>
                    </a:ext>
                  </a:extLst>
                </a:gridCol>
              </a:tblGrid>
              <a:tr h="194040">
                <a:tc>
                  <a:txBody>
                    <a:bodyPr/>
                    <a:lstStyle/>
                    <a:p>
                      <a:endParaRPr lang="en-US" dirty="0">
                        <a:latin typeface="SF Pro Display" pitchFamily="2" charset="0"/>
                        <a:ea typeface="SF Pro Display" pitchFamily="2" charset="0"/>
                        <a:cs typeface="SF Pro Display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R. Normal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R. Botnet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Error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7177076"/>
                  </a:ext>
                </a:extLst>
              </a:tr>
              <a:tr h="1940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P. Normal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143,623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2.71e-4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7108601"/>
                  </a:ext>
                </a:extLst>
              </a:tr>
              <a:tr h="1940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P. Botnet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12,528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6.34e-3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139844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21AAE46-D562-37BA-42AB-154487699219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38021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12092-2256-B306-A736-1CD6BA5E4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Diagram &amp; Important Features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905C02E-12D5-A85B-B8DB-3F02D50759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3" t="10857" r="5000" b="24328"/>
          <a:stretch/>
        </p:blipFill>
        <p:spPr>
          <a:xfrm>
            <a:off x="435430" y="2120551"/>
            <a:ext cx="5904411" cy="3039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32E00AE-1A00-1BBC-61FA-32D35466E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535" y="2027977"/>
            <a:ext cx="5182035" cy="31980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31DB18-E8A9-30BC-F281-6C671DB59192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2117077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12092-2256-B306-A736-1CD6BA5E4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Validation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31DB18-E8A9-30BC-F281-6C671DB59192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Random Forest</a:t>
            </a:r>
          </a:p>
        </p:txBody>
      </p:sp>
      <p:pic>
        <p:nvPicPr>
          <p:cNvPr id="3" name="Picture 2" descr="A picture containing text, receipt, screenshot&#10;&#10;Description automatically generated">
            <a:extLst>
              <a:ext uri="{FF2B5EF4-FFF2-40B4-BE49-F238E27FC236}">
                <a16:creationId xmlns:a16="http://schemas.microsoft.com/office/drawing/2014/main" id="{4605C0DC-8800-3143-968C-2397A3EAD0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989" r="86" b="-1132"/>
          <a:stretch/>
        </p:blipFill>
        <p:spPr>
          <a:xfrm>
            <a:off x="7579502" y="2879062"/>
            <a:ext cx="4123944" cy="2011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B6C99CDE-01C5-E6F4-8E06-AFD37426B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45" y="2245145"/>
            <a:ext cx="6565392" cy="40517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BBAE67-100B-1E20-30FB-3833AAB339B5}"/>
              </a:ext>
            </a:extLst>
          </p:cNvPr>
          <p:cNvSpPr txBox="1"/>
          <p:nvPr/>
        </p:nvSpPr>
        <p:spPr>
          <a:xfrm>
            <a:off x="2003406" y="1721925"/>
            <a:ext cx="4032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99324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43F15-68F7-C056-D115-F6AFE70C9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981E0-4680-4B74-FC2F-CB6E5F6B4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305"/>
            <a:ext cx="105156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260450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5DF5-FF12-E2B8-D250-D2354CC4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1B101-952C-FD81-2AB1-29156DD98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Farnaaz</a:t>
            </a:r>
            <a:r>
              <a:rPr lang="en-US" sz="2000" dirty="0"/>
              <a:t>, N. &amp; Jabbar, M. A. (2016). Random Forest Modeling for Network Intrusion Detection System. Procedia Computer Science 89, (213–217). </a:t>
            </a:r>
            <a:r>
              <a:rPr lang="en-US" sz="2000" dirty="0">
                <a:solidFill>
                  <a:schemeClr val="tx1"/>
                </a:solidFill>
              </a:rPr>
              <a:t>https://www.sciencedirect.com/science/article/pii/S1877050916311127</a:t>
            </a: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/>
              <a:t>Garcia, S., Grill, M., </a:t>
            </a:r>
            <a:r>
              <a:rPr lang="en-US" sz="2000" dirty="0" err="1"/>
              <a:t>Stiborek</a:t>
            </a:r>
            <a:r>
              <a:rPr lang="en-US" sz="2000" dirty="0"/>
              <a:t>, J., &amp; Zunino, A. (2014). An empirical comparison of botnet detection methods. Computers and Security Journal, Elsevier, 45, (100–123). </a:t>
            </a:r>
            <a:r>
              <a:rPr lang="en-US" sz="2000" dirty="0">
                <a:solidFill>
                  <a:schemeClr val="tx1"/>
                </a:solidFill>
              </a:rPr>
              <a:t>http://</a:t>
            </a:r>
            <a:r>
              <a:rPr lang="en-US" sz="2000" dirty="0" err="1">
                <a:solidFill>
                  <a:schemeClr val="tx1"/>
                </a:solidFill>
              </a:rPr>
              <a:t>dx.doi.org</a:t>
            </a:r>
            <a:r>
              <a:rPr lang="en-US" sz="2000" dirty="0">
                <a:solidFill>
                  <a:schemeClr val="tx1"/>
                </a:solidFill>
              </a:rPr>
              <a:t>/10.1016/j.cose.2014.05.011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Marchette</a:t>
            </a:r>
            <a:r>
              <a:rPr lang="en-US" sz="2000" dirty="0"/>
              <a:t>, D. (1999, April, 9–12). A Statistical Method for Profiling Network Traffic. Proceedings of the Workshop on Intrusion Detection and Network Monitoring, Santa Clara, California. </a:t>
            </a:r>
            <a:r>
              <a:rPr lang="en-US" sz="2000" dirty="0">
                <a:solidFill>
                  <a:schemeClr val="tx1"/>
                </a:solidFill>
              </a:rPr>
              <a:t>https://</a:t>
            </a:r>
            <a:r>
              <a:rPr lang="en-US" sz="2000" dirty="0" err="1">
                <a:solidFill>
                  <a:schemeClr val="tx1"/>
                </a:solidFill>
              </a:rPr>
              <a:t>www.usenix.org</a:t>
            </a:r>
            <a:r>
              <a:rPr lang="en-US" sz="2000" dirty="0">
                <a:solidFill>
                  <a:schemeClr val="tx1"/>
                </a:solidFill>
              </a:rPr>
              <a:t>/conference/id-99/statistical-method-profiling-network-traffic</a:t>
            </a:r>
          </a:p>
        </p:txBody>
      </p:sp>
    </p:spTree>
    <p:extLst>
      <p:ext uri="{BB962C8B-B14F-4D97-AF65-F5344CB8AC3E}">
        <p14:creationId xmlns:p14="http://schemas.microsoft.com/office/powerpoint/2010/main" val="1084791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19004-3A2C-4D30-D1D9-D99A9EE9F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280" y="1510957"/>
            <a:ext cx="6627169" cy="944010"/>
          </a:xfrm>
        </p:spPr>
        <p:txBody>
          <a:bodyPr>
            <a:normAutofit/>
          </a:bodyPr>
          <a:lstStyle/>
          <a:p>
            <a:r>
              <a:rPr lang="en-US" sz="4400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882602-CA8C-9B41-54F3-96AC2F89F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0280" y="2584175"/>
            <a:ext cx="6627170" cy="3505476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Random Forest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325478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8F636-28F3-5D7A-D65C-395598288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AFD80-7A5D-ED07-0417-9DE064515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dirty="0">
                <a:solidFill>
                  <a:schemeClr val="tx1"/>
                </a:solidFill>
              </a:rPr>
              <a:t>Network Traffic Anomaly Detection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i="1" dirty="0"/>
              <a:t>Can we detect Botnet activity</a:t>
            </a:r>
          </a:p>
          <a:p>
            <a:pPr marL="0" indent="0" algn="ctr">
              <a:buNone/>
            </a:pPr>
            <a:r>
              <a:rPr lang="en-US" sz="4000" i="1" dirty="0"/>
              <a:t>among normal network traffic?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9CC317-92EA-E0DA-AED0-2C70372D1A60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887719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95A9E-F8AA-948D-F19D-D9FC36BD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Botnet Definition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817AF87-1195-71B4-3B1C-D2852A90F11A}"/>
              </a:ext>
            </a:extLst>
          </p:cNvPr>
          <p:cNvSpPr txBox="1">
            <a:spLocks/>
          </p:cNvSpPr>
          <p:nvPr/>
        </p:nvSpPr>
        <p:spPr>
          <a:xfrm>
            <a:off x="5790076" y="1912712"/>
            <a:ext cx="6005684" cy="42379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500" b="1" dirty="0"/>
              <a:t>What is a Botnet?</a:t>
            </a:r>
          </a:p>
          <a:p>
            <a:pPr marL="342900" indent="-342900"/>
            <a:r>
              <a:rPr lang="en-US" sz="3000" dirty="0"/>
              <a:t>Network of Hijacked Devices</a:t>
            </a:r>
          </a:p>
          <a:p>
            <a:pPr marL="342900" indent="-342900"/>
            <a:r>
              <a:rPr lang="en-US" sz="3000" dirty="0"/>
              <a:t>Most are Home Computers</a:t>
            </a:r>
          </a:p>
          <a:p>
            <a:pPr marL="342900" indent="-342900"/>
            <a:r>
              <a:rPr lang="en-US" sz="3000" dirty="0"/>
              <a:t>Used for Cyber-Crime</a:t>
            </a:r>
          </a:p>
          <a:p>
            <a:pPr marL="800100" lvl="1" indent="-342900"/>
            <a:r>
              <a:rPr lang="en-US" sz="2400" dirty="0"/>
              <a:t>Distributed Denial-of-Service (DDoS) </a:t>
            </a:r>
          </a:p>
          <a:p>
            <a:pPr marL="800100" lvl="1" indent="-342900"/>
            <a:r>
              <a:rPr lang="en-US" sz="2400" dirty="0"/>
              <a:t>Stealing Personal Data</a:t>
            </a:r>
          </a:p>
          <a:p>
            <a:pPr marL="800100" lvl="1" indent="-342900"/>
            <a:r>
              <a:rPr lang="en-US" sz="2400" dirty="0"/>
              <a:t>Sending Spam</a:t>
            </a:r>
          </a:p>
          <a:p>
            <a:pPr marL="800100" lvl="1" indent="-342900"/>
            <a:r>
              <a:rPr lang="en-US" sz="2400" dirty="0"/>
              <a:t>Bitcoin Mining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58A72EF-4B7A-3DAE-B2E9-4BA1ACE62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03" y="1912713"/>
            <a:ext cx="4941349" cy="381437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65A448-FBC5-2B82-D5AC-01D1E9F4F010}"/>
              </a:ext>
            </a:extLst>
          </p:cNvPr>
          <p:cNvSpPr txBox="1"/>
          <p:nvPr/>
        </p:nvSpPr>
        <p:spPr>
          <a:xfrm>
            <a:off x="848002" y="5901594"/>
            <a:ext cx="43941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“Botnet” by Tom-b – Own work.</a:t>
            </a:r>
          </a:p>
          <a:p>
            <a:r>
              <a:rPr lang="en-US" sz="1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Licensed under CC BY-SA 3.0 via Wikimedia Commons.</a:t>
            </a:r>
            <a:endParaRPr lang="en-US" sz="1000" dirty="0">
              <a:solidFill>
                <a:schemeClr val="tx2"/>
              </a:solidFill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ED5FD0-6DB0-1A00-5975-F02A7A8F9DD8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144507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A88FB-2B7B-AA77-9CCF-98E488DA2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FF3ED-9E7C-72D1-8392-9F1248831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0129"/>
            <a:ext cx="10515600" cy="43513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5800" dirty="0">
                <a:solidFill>
                  <a:schemeClr val="tx1"/>
                </a:solidFill>
              </a:rPr>
              <a:t>Cyber Security: A Primary Concern for US Businesses</a:t>
            </a:r>
            <a:endParaRPr lang="en-US" sz="5100" dirty="0"/>
          </a:p>
          <a:p>
            <a:pPr marL="0" indent="0" algn="ctr">
              <a:lnSpc>
                <a:spcPct val="170000"/>
              </a:lnSpc>
              <a:buNone/>
            </a:pPr>
            <a:r>
              <a:rPr lang="en-US" sz="4300" dirty="0"/>
              <a:t>“71% of US CEOs said they are ‘extremely concerned’ about cyber threats -- ahead of pandemics and other health crises (46%)”</a:t>
            </a:r>
          </a:p>
          <a:p>
            <a:pPr marL="0" indent="0" algn="r">
              <a:buNone/>
            </a:pPr>
            <a:r>
              <a:rPr lang="en-US" dirty="0"/>
              <a:t>— PwC’s 2021 CEO Survey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lnSpc>
                <a:spcPct val="170000"/>
              </a:lnSpc>
              <a:buNone/>
            </a:pPr>
            <a:r>
              <a:rPr lang="en-US" sz="4300" dirty="0"/>
              <a:t>The average cost of a Distributed Denial-of-Service (DDoS) attack is</a:t>
            </a:r>
          </a:p>
          <a:p>
            <a:pPr marL="0" indent="0" algn="ctr">
              <a:lnSpc>
                <a:spcPct val="170000"/>
              </a:lnSpc>
              <a:spcBef>
                <a:spcPts val="400"/>
              </a:spcBef>
              <a:buNone/>
            </a:pPr>
            <a:r>
              <a:rPr lang="en-US" sz="4300" dirty="0">
                <a:solidFill>
                  <a:schemeClr val="tx1"/>
                </a:solidFill>
              </a:rPr>
              <a:t>$123K</a:t>
            </a:r>
            <a:r>
              <a:rPr lang="en-US" sz="4300" dirty="0"/>
              <a:t> for small business and </a:t>
            </a:r>
            <a:r>
              <a:rPr lang="en-US" sz="4300" dirty="0">
                <a:solidFill>
                  <a:schemeClr val="tx1"/>
                </a:solidFill>
              </a:rPr>
              <a:t>$2.3M</a:t>
            </a:r>
            <a:r>
              <a:rPr lang="en-US" sz="4300" dirty="0"/>
              <a:t> for enterprises.</a:t>
            </a:r>
          </a:p>
          <a:p>
            <a:pPr marL="0" indent="0" algn="r">
              <a:buNone/>
            </a:pPr>
            <a:r>
              <a:rPr lang="en-US" dirty="0"/>
              <a:t>— Kaspersky Lab’s IT Security Risks Survey 2017	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7243EF-D778-3B8E-E32B-C80AF296875D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715063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31311-067C-36A1-7AAE-75A56E130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</a:t>
            </a:r>
          </a:p>
        </p:txBody>
      </p:sp>
      <p:pic>
        <p:nvPicPr>
          <p:cNvPr id="5" name="Content Placeholder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29DF66D2-315E-ECE0-5E71-F415E4EEC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6507" y="2622054"/>
            <a:ext cx="9118985" cy="3180287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859589-5E95-7423-4B2A-86CFF996E793}"/>
              </a:ext>
            </a:extLst>
          </p:cNvPr>
          <p:cNvSpPr txBox="1">
            <a:spLocks/>
          </p:cNvSpPr>
          <p:nvPr/>
        </p:nvSpPr>
        <p:spPr>
          <a:xfrm>
            <a:off x="718279" y="1836534"/>
            <a:ext cx="10635521" cy="80393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“The CTU-13 is a dataset of botnet traffic that was captured in the </a:t>
            </a:r>
          </a:p>
          <a:p>
            <a:pPr marL="0" indent="0" algn="ctr">
              <a:buNone/>
            </a:pPr>
            <a:r>
              <a:rPr lang="en-US" sz="2800" dirty="0"/>
              <a:t>CTU University, Czech Republic, in 2011.”</a:t>
            </a:r>
            <a:r>
              <a:rPr lang="en-US" sz="2800" baseline="30000" dirty="0"/>
              <a:t>1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C067834-B468-2004-23DD-03AC31C42407}"/>
              </a:ext>
            </a:extLst>
          </p:cNvPr>
          <p:cNvSpPr txBox="1">
            <a:spLocks/>
          </p:cNvSpPr>
          <p:nvPr/>
        </p:nvSpPr>
        <p:spPr>
          <a:xfrm>
            <a:off x="1997439" y="5890216"/>
            <a:ext cx="8077200" cy="4610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Futura Md BT" panose="020B0602020204020303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This research project utilizes CTU-13 #10.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887F42-10DB-3A7E-6DE9-DC7473EF4C55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954406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B1D6D-36E7-9F77-9A9C-902A12CD9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Description &amp; Preparation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9A6F5F6F-8B61-72F2-F9AD-17D41A0708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6076331"/>
              </p:ext>
            </p:extLst>
          </p:nvPr>
        </p:nvGraphicFramePr>
        <p:xfrm>
          <a:off x="988244" y="1984579"/>
          <a:ext cx="4524282" cy="4061195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594609">
                  <a:extLst>
                    <a:ext uri="{9D8B030D-6E8A-4147-A177-3AD203B41FA5}">
                      <a16:colId xmlns:a16="http://schemas.microsoft.com/office/drawing/2014/main" val="3809744216"/>
                    </a:ext>
                  </a:extLst>
                </a:gridCol>
                <a:gridCol w="2929673">
                  <a:extLst>
                    <a:ext uri="{9D8B030D-6E8A-4147-A177-3AD203B41FA5}">
                      <a16:colId xmlns:a16="http://schemas.microsoft.com/office/drawing/2014/main" val="988995305"/>
                    </a:ext>
                  </a:extLst>
                </a:gridCol>
              </a:tblGrid>
              <a:tr h="403595">
                <a:tc>
                  <a:txBody>
                    <a:bodyPr/>
                    <a:lstStyle/>
                    <a:p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Data Fields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Mail Delivery Analogy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20434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Traffic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Mail Item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111861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Start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Time First Package Sent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894994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Last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Time Last Package Sent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141430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IP Address*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Office Building 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5541242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Protocol*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FedEx/UPS/USPS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6726606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Port*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Mailroom Slot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49317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Duration*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Total Transit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983718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Packets*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Number of Packages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43991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Bytes*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Combined Size of Packages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41526"/>
                  </a:ext>
                </a:extLst>
              </a:tr>
              <a:tr h="36563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Rate*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Package Speed in Transit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3047713"/>
                  </a:ext>
                </a:extLst>
              </a:tr>
            </a:tbl>
          </a:graphicData>
        </a:graphic>
      </p:graphicFrame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01FCC02-5E76-6C8F-4FFA-2D1EF85F79E3}"/>
              </a:ext>
            </a:extLst>
          </p:cNvPr>
          <p:cNvSpPr txBox="1">
            <a:spLocks/>
          </p:cNvSpPr>
          <p:nvPr/>
        </p:nvSpPr>
        <p:spPr>
          <a:xfrm>
            <a:off x="1602043" y="6111530"/>
            <a:ext cx="2795414" cy="3213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Futura Md BT" panose="020B0602020204020303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*Both Source &amp; Destination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73FE1F-90C2-6D8E-9183-BA22079777E7}"/>
              </a:ext>
            </a:extLst>
          </p:cNvPr>
          <p:cNvSpPr txBox="1"/>
          <p:nvPr/>
        </p:nvSpPr>
        <p:spPr>
          <a:xfrm>
            <a:off x="5708469" y="1840672"/>
            <a:ext cx="5495287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Reduced Sample Period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5 Hours to 1 Hours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1.3M to 208K Records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Maintained ~8% Total Botnet Flows</a:t>
            </a:r>
          </a:p>
          <a:p>
            <a:r>
              <a:rPr lang="en-US" sz="2800" b="1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Removed Sparse Fields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Hops &amp; Time-to-Live</a:t>
            </a:r>
          </a:p>
          <a:p>
            <a:r>
              <a:rPr lang="en-US" sz="2800" b="1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Randomly Split Sample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75% Training &amp; 25% Validation</a:t>
            </a:r>
          </a:p>
          <a:p>
            <a:r>
              <a:rPr lang="en-US" sz="2800" b="1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Selected Features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Highlighted in Blue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1104FB-BA39-A94F-6B6F-9AC1EA0E92AB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996443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3F5D0-A46B-E5D1-4ACF-80882886A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F6CF4EA-B13C-AD96-B5B2-7DDAC7542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89" y="1870204"/>
            <a:ext cx="7772400" cy="4622671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12" name="Table 7">
            <a:extLst>
              <a:ext uri="{FF2B5EF4-FFF2-40B4-BE49-F238E27FC236}">
                <a16:creationId xmlns:a16="http://schemas.microsoft.com/office/drawing/2014/main" id="{2836C39D-BA5E-DAD5-DE7C-A29461062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0157615"/>
              </p:ext>
            </p:extLst>
          </p:nvPr>
        </p:nvGraphicFramePr>
        <p:xfrm>
          <a:off x="8882743" y="3084259"/>
          <a:ext cx="3030866" cy="10972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104210">
                  <a:extLst>
                    <a:ext uri="{9D8B030D-6E8A-4147-A177-3AD203B41FA5}">
                      <a16:colId xmlns:a16="http://schemas.microsoft.com/office/drawing/2014/main" val="3920056604"/>
                    </a:ext>
                  </a:extLst>
                </a:gridCol>
                <a:gridCol w="1104210">
                  <a:extLst>
                    <a:ext uri="{9D8B030D-6E8A-4147-A177-3AD203B41FA5}">
                      <a16:colId xmlns:a16="http://schemas.microsoft.com/office/drawing/2014/main" val="2829124658"/>
                    </a:ext>
                  </a:extLst>
                </a:gridCol>
                <a:gridCol w="822446">
                  <a:extLst>
                    <a:ext uri="{9D8B030D-6E8A-4147-A177-3AD203B41FA5}">
                      <a16:colId xmlns:a16="http://schemas.microsoft.com/office/drawing/2014/main" val="4211400432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Flows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8029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208,360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92.5%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555764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Botnet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16,810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SF Pro Display" pitchFamily="2" charset="0"/>
                          <a:ea typeface="SF Pro Display" pitchFamily="2" charset="0"/>
                          <a:cs typeface="SF Pro Display" pitchFamily="2" charset="0"/>
                        </a:rPr>
                        <a:t>7.5%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31410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7700E5A-C4D8-C98E-7926-941CA5F8279E}"/>
              </a:ext>
            </a:extLst>
          </p:cNvPr>
          <p:cNvSpPr txBox="1"/>
          <p:nvPr/>
        </p:nvSpPr>
        <p:spPr>
          <a:xfrm>
            <a:off x="9327209" y="2499484"/>
            <a:ext cx="2141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Total Flows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C7E102-9CFF-149F-DF57-1350EFE96BD1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842389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A63AF-AA09-C4E6-4A15-799334B0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FCD8E9-236D-B183-0F1C-0A06621CE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40487"/>
            <a:ext cx="7772400" cy="50523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2E21CB-ED22-5EB9-55C3-4F6BFFE2A817}"/>
              </a:ext>
            </a:extLst>
          </p:cNvPr>
          <p:cNvSpPr txBox="1"/>
          <p:nvPr/>
        </p:nvSpPr>
        <p:spPr>
          <a:xfrm>
            <a:off x="850392" y="1296491"/>
            <a:ext cx="2636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114402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al">
      <a:dk1>
        <a:srgbClr val="003B6D"/>
      </a:dk1>
      <a:lt1>
        <a:srgbClr val="FFFFFF"/>
      </a:lt1>
      <a:dk2>
        <a:srgbClr val="676767"/>
      </a:dk2>
      <a:lt2>
        <a:srgbClr val="EBEDF3"/>
      </a:lt2>
      <a:accent1>
        <a:srgbClr val="6699CC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rsonal" id="{79EF8120-0DE6-7149-8D21-6E28F67E2F55}" vid="{80B370E6-925B-1E4C-9BDB-B28FB62A0D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566</Words>
  <Application>Microsoft Macintosh PowerPoint</Application>
  <PresentationFormat>Widescreen</PresentationFormat>
  <Paragraphs>132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SF Pro Display</vt:lpstr>
      <vt:lpstr>Office Theme</vt:lpstr>
      <vt:lpstr>Network Traffic Botnet Classification</vt:lpstr>
      <vt:lpstr>Agenda</vt:lpstr>
      <vt:lpstr>Research Question</vt:lpstr>
      <vt:lpstr>Botnet Definition</vt:lpstr>
      <vt:lpstr>Motivation</vt:lpstr>
      <vt:lpstr>Data Set</vt:lpstr>
      <vt:lpstr>Data Description &amp; Preparation</vt:lpstr>
      <vt:lpstr>Data Visualization</vt:lpstr>
      <vt:lpstr>Data Visualization</vt:lpstr>
      <vt:lpstr>Model Overview &amp; Description</vt:lpstr>
      <vt:lpstr>Model Overview &amp; Description</vt:lpstr>
      <vt:lpstr>Model Training</vt:lpstr>
      <vt:lpstr>Model Diagram &amp; Important Features</vt:lpstr>
      <vt:lpstr>Model Validation</vt:lpstr>
      <vt:lpstr>Discussion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Kathrine Stadelman</dc:creator>
  <cp:lastModifiedBy>Kathrine Stadelman</cp:lastModifiedBy>
  <cp:revision>12</cp:revision>
  <dcterms:created xsi:type="dcterms:W3CDTF">2023-03-06T17:09:06Z</dcterms:created>
  <dcterms:modified xsi:type="dcterms:W3CDTF">2023-03-06T18:35:59Z</dcterms:modified>
</cp:coreProperties>
</file>

<file path=docProps/thumbnail.jpeg>
</file>